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Barlow" panose="020B0604020202020204" charset="0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2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773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3938588"/>
            <a:ext cx="73818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699663" y="1804066"/>
            <a:ext cx="871747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Топология Компьютерных систем</a:t>
            </a:r>
            <a:endParaRPr lang="ru-RU" sz="66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1581388"/>
            <a:ext cx="6743819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Что такое топология сети?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81063" y="2523768"/>
            <a:ext cx="7381875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highlight>
                  <a:srgbClr val="16FFBB"/>
                </a:highlight>
                <a:latin typeface="Barlow" pitchFamily="34" charset="0"/>
                <a:ea typeface="Barlow" pitchFamily="34" charset="-122"/>
                <a:cs typeface="Barlow" pitchFamily="34" charset="-120"/>
              </a:rPr>
              <a:t>Топология сети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— это фундаментальный концепт, описывающий, как устройства в компьютерной сети физически и логически соединяются между собой. Этот способ соединения является основой для всей коммуникации в сети и определяет, как данные передаются от одного узла к другому.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881063" y="4533662"/>
            <a:ext cx="7381875" cy="2114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Понимание топологии критически важно, поскольку она напрямую влияет на </a:t>
            </a:r>
            <a:r>
              <a:rPr lang="en-US" sz="1700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надежность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1700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скорость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передачи данных, </a:t>
            </a:r>
            <a:r>
              <a:rPr lang="en-US" sz="1700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масштабируемость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общую </a:t>
            </a:r>
            <a:r>
              <a:rPr lang="en-US" sz="1700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эффективность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сетевой инфраструктуры. Правильный выбор топологии может существенно сократить затраты на обслуживание и повысить производительность системы.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8298" y="487323"/>
            <a:ext cx="7140416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Виды топологий: физическая и логическая</a:t>
            </a:r>
            <a:endParaRPr lang="en-US" sz="2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306" y="1344097"/>
            <a:ext cx="7241619" cy="495478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8298" y="6401872"/>
            <a:ext cx="1907619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Физическая топология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68298" y="6690479"/>
            <a:ext cx="8519636" cy="747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Она описывает </a:t>
            </a: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реальное физическое расположение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соединения устройств и кабелей в сети. Это включает в себя, как проложены кабели, где находятся коммутаторы, маршрутизаторы и конечные устройства. Физическая топология — это видимая и осязаемая структура сети. Например, в офисе компьютеры могут быть подключены к центральному коммутатору с помощью Ethernet-кабелей.</a:t>
            </a:r>
            <a:endParaRPr lang="en-US" sz="11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4091" y="1122045"/>
            <a:ext cx="3763327" cy="48384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42026" y="6063496"/>
            <a:ext cx="1861423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Логическая топология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9542026" y="6352103"/>
            <a:ext cx="4427577" cy="1307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отличие от физической, логическая топология описывает </a:t>
            </a: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путь передачи данных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между узлами, а не их физическое расположение. Она определяет, как информация циркулирует по сети, используя виртуальные соединения и маршруты. Например, при использовании виртуальных локальных сетей (VLAN) физически соединенные устройства могут логически находиться в разных сетях и общаться по разным правилам.</a:t>
            </a:r>
            <a:endParaRPr lang="en-US" sz="11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1152" y="443508"/>
            <a:ext cx="3990975" cy="400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"Шина" (Bus)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641152" y="3152537"/>
            <a:ext cx="4443055" cy="1145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топологии "Шина" все устройства в сети </a:t>
            </a: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подключены к одному общему кабелю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который называется магистралью. Данные передаются по этому кабелю во все стороны, и каждое устройство проверяет, предназначены ли данные для него. Этот метод соединения был одним из первых, используемых в компьютерных сетях.</a:t>
            </a:r>
            <a:endParaRPr lang="en-US" sz="1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448" y="1092160"/>
            <a:ext cx="7697629" cy="526673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41152" y="6571298"/>
            <a:ext cx="6626781" cy="1214676"/>
          </a:xfrm>
          <a:prstGeom prst="roundRect">
            <a:avLst>
              <a:gd name="adj" fmla="val 6022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5912" y="6571298"/>
            <a:ext cx="60960" cy="1214676"/>
          </a:xfrm>
          <a:prstGeom prst="roundRect">
            <a:avLst>
              <a:gd name="adj" fmla="val 355028"/>
            </a:avLst>
          </a:prstGeom>
          <a:solidFill>
            <a:srgbClr val="16FFBB"/>
          </a:solidFill>
          <a:ln/>
        </p:spPr>
      </p:sp>
      <p:sp>
        <p:nvSpPr>
          <p:cNvPr id="7" name="Text 4"/>
          <p:cNvSpPr/>
          <p:nvPr/>
        </p:nvSpPr>
        <p:spPr>
          <a:xfrm>
            <a:off x="846296" y="6730722"/>
            <a:ext cx="1603058" cy="200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Преимущества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846296" y="6987659"/>
            <a:ext cx="6262211" cy="573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Простота установки и настройки.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Экономия на кабелях, так как требуется один основной кабель.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Идеально подходит для небольших и временных сетей.</a:t>
            </a:r>
            <a:endParaRPr lang="en-US" sz="1100" dirty="0"/>
          </a:p>
        </p:txBody>
      </p:sp>
      <p:sp>
        <p:nvSpPr>
          <p:cNvPr id="9" name="Shape 6"/>
          <p:cNvSpPr/>
          <p:nvPr/>
        </p:nvSpPr>
        <p:spPr>
          <a:xfrm>
            <a:off x="7362349" y="6571298"/>
            <a:ext cx="6626900" cy="1214676"/>
          </a:xfrm>
          <a:prstGeom prst="roundRect">
            <a:avLst>
              <a:gd name="adj" fmla="val 6022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47109" y="6571298"/>
            <a:ext cx="60960" cy="1214676"/>
          </a:xfrm>
          <a:prstGeom prst="roundRect">
            <a:avLst>
              <a:gd name="adj" fmla="val 355028"/>
            </a:avLst>
          </a:prstGeom>
          <a:solidFill>
            <a:srgbClr val="29DDDA"/>
          </a:solidFill>
          <a:ln/>
        </p:spPr>
      </p:sp>
      <p:sp>
        <p:nvSpPr>
          <p:cNvPr id="11" name="Text 8"/>
          <p:cNvSpPr/>
          <p:nvPr/>
        </p:nvSpPr>
        <p:spPr>
          <a:xfrm>
            <a:off x="7567493" y="6730722"/>
            <a:ext cx="1603058" cy="200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Недостатки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7567493" y="6987659"/>
            <a:ext cx="6262330" cy="573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Низкая надежность: при обрыве магистрального кабеля вся сеть выходит из строя.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Трудно диагностировать неисправности.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Проблемы с производительностью при большом количестве узлов.</a:t>
            </a:r>
            <a:endParaRPr lang="en-US" sz="11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73038" y="7815263"/>
            <a:ext cx="1757362" cy="414337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291" y="421600"/>
            <a:ext cx="4083606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"Звезда" (Star)</a:t>
            </a:r>
            <a:endParaRPr lang="en-US" sz="2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988" y="1031796"/>
            <a:ext cx="7735014" cy="52923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52146" y="3139321"/>
            <a:ext cx="4472464" cy="1077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топологии "Звезда" все устройства сети </a:t>
            </a:r>
            <a:r>
              <a:rPr lang="en-US" sz="10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подключены к центральному узлу</a:t>
            </a: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которым обычно является коммутатор (switch) или концентратор (hub). Весь трафик проходит через этот центральный узел, который направляет данные к получателю. Современные локальные сети чаще всего используют именно эту топологию.</a:t>
            </a:r>
            <a:endParaRPr lang="en-US" sz="1050" dirty="0"/>
          </a:p>
        </p:txBody>
      </p:sp>
      <p:sp>
        <p:nvSpPr>
          <p:cNvPr id="5" name="Shape 2"/>
          <p:cNvSpPr/>
          <p:nvPr/>
        </p:nvSpPr>
        <p:spPr>
          <a:xfrm>
            <a:off x="613291" y="6518434"/>
            <a:ext cx="6658689" cy="1328618"/>
          </a:xfrm>
          <a:prstGeom prst="roundRect">
            <a:avLst>
              <a:gd name="adj" fmla="val 5506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598051" y="6518434"/>
            <a:ext cx="60960" cy="1328618"/>
          </a:xfrm>
          <a:prstGeom prst="roundRect">
            <a:avLst>
              <a:gd name="adj" fmla="val 339585"/>
            </a:avLst>
          </a:prstGeom>
          <a:solidFill>
            <a:srgbClr val="16FFBB"/>
          </a:solidFill>
          <a:ln/>
        </p:spPr>
      </p:sp>
      <p:sp>
        <p:nvSpPr>
          <p:cNvPr id="7" name="Text 4"/>
          <p:cNvSpPr/>
          <p:nvPr/>
        </p:nvSpPr>
        <p:spPr>
          <a:xfrm>
            <a:off x="812244" y="6671667"/>
            <a:ext cx="1533406" cy="191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Преимущества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812244" y="6915150"/>
            <a:ext cx="6306503" cy="718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Высокая надежность:</a:t>
            </a: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выход из строя одного устройства не влияет на остальную часть сети.</a:t>
            </a:r>
            <a:endParaRPr lang="en-US" sz="1050" dirty="0"/>
          </a:p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Легкость добавления и удаления устройств.</a:t>
            </a:r>
            <a:endParaRPr lang="en-US" sz="1050" dirty="0"/>
          </a:p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Простота управления:</a:t>
            </a: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централизованная диагностика и устранение неисправностей.</a:t>
            </a:r>
            <a:endParaRPr lang="en-US" sz="1050" dirty="0"/>
          </a:p>
        </p:txBody>
      </p:sp>
      <p:sp>
        <p:nvSpPr>
          <p:cNvPr id="9" name="Shape 6"/>
          <p:cNvSpPr/>
          <p:nvPr/>
        </p:nvSpPr>
        <p:spPr>
          <a:xfrm>
            <a:off x="7358420" y="6518434"/>
            <a:ext cx="6658689" cy="1328618"/>
          </a:xfrm>
          <a:prstGeom prst="roundRect">
            <a:avLst>
              <a:gd name="adj" fmla="val 5506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43180" y="6518434"/>
            <a:ext cx="60960" cy="1328618"/>
          </a:xfrm>
          <a:prstGeom prst="roundRect">
            <a:avLst>
              <a:gd name="adj" fmla="val 339585"/>
            </a:avLst>
          </a:prstGeom>
          <a:solidFill>
            <a:srgbClr val="29DDDA"/>
          </a:solidFill>
          <a:ln/>
        </p:spPr>
      </p:sp>
      <p:sp>
        <p:nvSpPr>
          <p:cNvPr id="11" name="Text 8"/>
          <p:cNvSpPr/>
          <p:nvPr/>
        </p:nvSpPr>
        <p:spPr>
          <a:xfrm>
            <a:off x="7557373" y="6671667"/>
            <a:ext cx="1533406" cy="191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Недостатки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7557373" y="6915150"/>
            <a:ext cx="6306503" cy="538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Единая точка отказа:</a:t>
            </a: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отказ центрального узла приводит к сбою всей сети.</a:t>
            </a:r>
            <a:endParaRPr lang="en-US" sz="1050" dirty="0"/>
          </a:p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Большой расход кабеля по сравнению с шиной.</a:t>
            </a:r>
            <a:endParaRPr lang="en-US" sz="1050" dirty="0"/>
          </a:p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Зависимость от пропускной способности центрального узла.</a:t>
            </a:r>
            <a:endParaRPr lang="en-US" sz="10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701588" y="8515350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2873038" y="7815263"/>
            <a:ext cx="1757362" cy="414337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7221" y="431244"/>
            <a:ext cx="4275773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"Кольцо" (Ring)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627221" y="3144798"/>
            <a:ext cx="4457700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топологии "Кольцо" устройства соединены </a:t>
            </a: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последовательно, образуя замкнутый контур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Данные передаются от одного устройства к другому в одном направлении по кольцу, пока не достигнут своего пункта назначения. Каждое устройство выступает в роли ретранслятора, передавая данные следующему узлу.</a:t>
            </a:r>
            <a:endParaRPr lang="en-US" sz="1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614" y="1060490"/>
            <a:ext cx="7716322" cy="527958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27221" y="6543437"/>
            <a:ext cx="6642735" cy="1366480"/>
          </a:xfrm>
          <a:prstGeom prst="roundRect">
            <a:avLst>
              <a:gd name="adj" fmla="val 5353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11981" y="6543437"/>
            <a:ext cx="60960" cy="1366480"/>
          </a:xfrm>
          <a:prstGeom prst="roundRect">
            <a:avLst>
              <a:gd name="adj" fmla="val 347310"/>
            </a:avLst>
          </a:prstGeom>
          <a:solidFill>
            <a:srgbClr val="16FFBB"/>
          </a:solidFill>
          <a:ln/>
        </p:spPr>
      </p:sp>
      <p:sp>
        <p:nvSpPr>
          <p:cNvPr id="7" name="Text 4"/>
          <p:cNvSpPr/>
          <p:nvPr/>
        </p:nvSpPr>
        <p:spPr>
          <a:xfrm>
            <a:off x="829270" y="6699766"/>
            <a:ext cx="1568291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Преимущества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829270" y="6949916"/>
            <a:ext cx="6284357" cy="741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Равномерное распределение нагрузки: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каждое устройство имеет равные возможности для передачи данных.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Эффективна для передачи больших объемов данных.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Отсутствие коллизий данных.</a:t>
            </a:r>
            <a:endParaRPr lang="en-US" sz="1100" dirty="0"/>
          </a:p>
        </p:txBody>
      </p:sp>
      <p:sp>
        <p:nvSpPr>
          <p:cNvPr id="9" name="Shape 6"/>
          <p:cNvSpPr/>
          <p:nvPr/>
        </p:nvSpPr>
        <p:spPr>
          <a:xfrm>
            <a:off x="7360325" y="6543437"/>
            <a:ext cx="6642854" cy="1366480"/>
          </a:xfrm>
          <a:prstGeom prst="roundRect">
            <a:avLst>
              <a:gd name="adj" fmla="val 5353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45085" y="6543437"/>
            <a:ext cx="60960" cy="1366480"/>
          </a:xfrm>
          <a:prstGeom prst="roundRect">
            <a:avLst>
              <a:gd name="adj" fmla="val 347310"/>
            </a:avLst>
          </a:prstGeom>
          <a:solidFill>
            <a:srgbClr val="29DDDA"/>
          </a:solidFill>
          <a:ln/>
        </p:spPr>
      </p:sp>
      <p:sp>
        <p:nvSpPr>
          <p:cNvPr id="11" name="Text 8"/>
          <p:cNvSpPr/>
          <p:nvPr/>
        </p:nvSpPr>
        <p:spPr>
          <a:xfrm>
            <a:off x="7562374" y="6699766"/>
            <a:ext cx="1568291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Недостатки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7562374" y="6949916"/>
            <a:ext cx="6284476" cy="741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Низкая отказоустойчивость:</a:t>
            </a: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сбой одного узла или обрыв кабеля может нарушить работу всей сети.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Сложность добавления и удаления устройств.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Трудности в диагностике неисправностей.</a:t>
            </a:r>
            <a:endParaRPr lang="en-US" sz="11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415838" y="8972550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2873038" y="7815263"/>
            <a:ext cx="1757362" cy="414337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947857"/>
            <a:ext cx="7519273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Смешанные и гибридные топологии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881063" y="1719263"/>
            <a:ext cx="12868275" cy="761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реальном мире чистые топологии "шина", "звезда" или "кольцо" встречаются редко, особенно в крупных и сложных сетях. Вместо этого используются </a:t>
            </a: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смешанные или гибридные топологии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которые комбинируют преимущества нескольких базовых структур. Это позволяет повысить надежность, масштабируемость и гибкость сети, адаптируя ее к конкретным потребностям.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3" y="2639020"/>
            <a:ext cx="1539716" cy="153971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61749" y="2639020"/>
            <a:ext cx="2053947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"Дерево"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2561749" y="2968347"/>
            <a:ext cx="2491264" cy="4313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Это иерархическая структура, в которой несколько топологий "звезда" соединены друг с другом. Главный концентратор или коммутатор выступает в качестве корня, от которого отходят ветви с другими концентраторами/коммутаторами, к которым подключены конечные устройства. Это обеспечивает централизованное управление и хорошую масштабируемость.</a:t>
            </a:r>
            <a:endParaRPr lang="en-US" sz="13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9225" y="2639020"/>
            <a:ext cx="1539716" cy="153971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909911" y="2639020"/>
            <a:ext cx="2491264" cy="489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Полностью связанная топология (Mesh)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6909911" y="3213140"/>
            <a:ext cx="2491264" cy="380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Каждое устройство напрямую соединено со всеми остальными устройствами в сети. Это обеспечивает </a:t>
            </a: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максимальную надежность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отказоустойчивость, так как существует множество путей для передачи данных. Однако она является самой дорогой и сложной в реализации из-за большого количества требуемых кабелей и портов.</a:t>
            </a:r>
            <a:endParaRPr lang="en-US" sz="13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7387" y="2639020"/>
            <a:ext cx="1539716" cy="153971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1258074" y="2639020"/>
            <a:ext cx="2491264" cy="489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Смешанная "Звезда-Шина"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11258074" y="3213140"/>
            <a:ext cx="2491264" cy="3298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Часто встречающаяся гибридная топология, где несколько сетей типа "звезда" соединены через магистральный кабель, как в топологии "шина". Например, различные отделы компании могут иметь звездную топологию внутри своего отдела, а затем все эти звезды подключаются к главной шине здания.</a:t>
            </a:r>
            <a:endParaRPr lang="en-US" sz="13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38545"/>
            <a:ext cx="8688705" cy="550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Как топология влияет на работу сети?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881063" y="1646039"/>
            <a:ext cx="12868275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Выбор и реализация сетевой топологии имеют прямое и значительное влияние на множество аспектов функционирования сети, определяя ее эффективность и устойчивость.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881063" y="2449235"/>
            <a:ext cx="4170521" cy="5041702"/>
          </a:xfrm>
          <a:prstGeom prst="roundRect">
            <a:avLst>
              <a:gd name="adj" fmla="val 1141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02162" y="2670334"/>
            <a:ext cx="2482453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Производительность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1102162" y="3052643"/>
            <a:ext cx="3728323" cy="4217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Топология напрямую влияет на </a:t>
            </a: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пропускную способность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(объем данных, передаваемых за единицу времени) и </a:t>
            </a: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задержки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(время, необходимое для передачи данных). Например, в топологии "шина" все устройства делят один кабель, что может привести к снижению производительности при высокой нагрузке. В то время как в "звезде" каждое устройство имеет свою выделенную линию к центральному узлу, что обеспечивает лучшую производительность.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29939" y="2449235"/>
            <a:ext cx="4170521" cy="5041702"/>
          </a:xfrm>
          <a:prstGeom prst="roundRect">
            <a:avLst>
              <a:gd name="adj" fmla="val 1141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038" y="2670334"/>
            <a:ext cx="2202894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Надежность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5451038" y="3052643"/>
            <a:ext cx="3728323" cy="3614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Отказоустойчивость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сети — ее способность продолжать функционировать при сбое одного или нескольких компонентов — тесно связана с топологией. В топологии "кольцо" или "шина" выход из строя одного узла или обрыв кабеля может парализовать всю сеть. В топологии "звезда", наоборот, сбой одного устройства не влияет на остальные, но выход из строя центрального узла критичен.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9578816" y="2449235"/>
            <a:ext cx="4170521" cy="5041702"/>
          </a:xfrm>
          <a:prstGeom prst="roundRect">
            <a:avLst>
              <a:gd name="adj" fmla="val 1141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799915" y="2670334"/>
            <a:ext cx="2202894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Управляемость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9799915" y="3052643"/>
            <a:ext cx="3728323" cy="3313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Топология определяет, насколько легко управлять сетью, диагностировать проблемы и масштабировать ее. </a:t>
            </a: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Централизованное управление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(как в "звезде") упрощает мониторинг и устранение неисправностей. </a:t>
            </a:r>
            <a:r>
              <a:rPr lang="en-US" sz="15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Распределенное управление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(как в "шине") может быть более сложным, но обеспечивает большую гибкость в некоторых сценариях.</a:t>
            </a:r>
            <a:endParaRPr lang="en-US" sz="15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867132"/>
            <a:ext cx="4779883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Итоги и рекомендации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881063" y="1638538"/>
            <a:ext cx="12868275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Выбор сетевой топологии — это критически важное решение, которое должно основываться на глубоком понимании требований проекта.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881063" y="2144435"/>
            <a:ext cx="88106" cy="88106"/>
          </a:xfrm>
          <a:prstGeom prst="roundRect">
            <a:avLst>
              <a:gd name="adj" fmla="val 518920"/>
            </a:avLst>
          </a:prstGeom>
          <a:solidFill>
            <a:srgbClr val="16FFBB"/>
          </a:solidFill>
          <a:ln/>
        </p:spPr>
      </p:sp>
      <p:sp>
        <p:nvSpPr>
          <p:cNvPr id="5" name="Text 3"/>
          <p:cNvSpPr/>
          <p:nvPr/>
        </p:nvSpPr>
        <p:spPr>
          <a:xfrm>
            <a:off x="1110139" y="2050852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Выбор топологии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1110139" y="2380178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Зависит от множества факторов: </a:t>
            </a:r>
            <a:r>
              <a:rPr lang="en-US" sz="1350" dirty="0">
                <a:solidFill>
                  <a:srgbClr val="000000"/>
                </a:solidFill>
                <a:highlight>
                  <a:srgbClr val="16FFBB"/>
                </a:highlight>
                <a:latin typeface="Barlow" pitchFamily="34" charset="0"/>
                <a:ea typeface="Barlow" pitchFamily="34" charset="-122"/>
                <a:cs typeface="Barlow" pitchFamily="34" charset="-120"/>
              </a:rPr>
              <a:t>задач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(например, для каких целей будет использоваться сеть), </a:t>
            </a:r>
            <a:r>
              <a:rPr lang="en-US" sz="1350" dirty="0">
                <a:solidFill>
                  <a:srgbClr val="000000"/>
                </a:solidFill>
                <a:highlight>
                  <a:srgbClr val="16FFBB"/>
                </a:highlight>
                <a:latin typeface="Barlow" pitchFamily="34" charset="0"/>
                <a:ea typeface="Barlow" pitchFamily="34" charset="-122"/>
                <a:cs typeface="Barlow" pitchFamily="34" charset="-120"/>
              </a:rPr>
              <a:t>бюджета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(стоимость оборудования и кабелей), а также </a:t>
            </a:r>
            <a:r>
              <a:rPr lang="en-US" sz="1350" dirty="0">
                <a:solidFill>
                  <a:srgbClr val="000000"/>
                </a:solidFill>
                <a:highlight>
                  <a:srgbClr val="16FFBB"/>
                </a:highlight>
                <a:latin typeface="Barlow" pitchFamily="34" charset="0"/>
                <a:ea typeface="Barlow" pitchFamily="34" charset="-122"/>
                <a:cs typeface="Barlow" pitchFamily="34" charset="-120"/>
              </a:rPr>
              <a:t>требований к надежности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производительности.</a:t>
            </a:r>
            <a:endParaRPr lang="en-US" sz="1350" dirty="0"/>
          </a:p>
        </p:txBody>
      </p:sp>
      <p:sp>
        <p:nvSpPr>
          <p:cNvPr id="7" name="Shape 5"/>
          <p:cNvSpPr/>
          <p:nvPr/>
        </p:nvSpPr>
        <p:spPr>
          <a:xfrm>
            <a:off x="881063" y="3263146"/>
            <a:ext cx="88106" cy="88106"/>
          </a:xfrm>
          <a:prstGeom prst="roundRect">
            <a:avLst>
              <a:gd name="adj" fmla="val 518920"/>
            </a:avLst>
          </a:prstGeom>
          <a:solidFill>
            <a:srgbClr val="29DDDA"/>
          </a:solidFill>
          <a:ln/>
        </p:spPr>
      </p:sp>
      <p:sp>
        <p:nvSpPr>
          <p:cNvPr id="8" name="Text 6"/>
          <p:cNvSpPr/>
          <p:nvPr/>
        </p:nvSpPr>
        <p:spPr>
          <a:xfrm>
            <a:off x="1110139" y="3169563"/>
            <a:ext cx="20273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Топология "Звезда"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1110139" y="3498890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Оптимальна для большинства локальных сетей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благодаря своей надежности, простоте управления и относительной легкости масштабирования. Это наиболее распространенная топология в современных офисных и домашних сетях.</a:t>
            </a:r>
            <a:endParaRPr lang="en-US" sz="1350" dirty="0"/>
          </a:p>
        </p:txBody>
      </p:sp>
      <p:sp>
        <p:nvSpPr>
          <p:cNvPr id="10" name="Shape 8"/>
          <p:cNvSpPr/>
          <p:nvPr/>
        </p:nvSpPr>
        <p:spPr>
          <a:xfrm>
            <a:off x="881063" y="4381857"/>
            <a:ext cx="88106" cy="88106"/>
          </a:xfrm>
          <a:prstGeom prst="roundRect">
            <a:avLst>
              <a:gd name="adj" fmla="val 518920"/>
            </a:avLst>
          </a:prstGeom>
          <a:solidFill>
            <a:srgbClr val="37A7E7"/>
          </a:solidFill>
          <a:ln/>
        </p:spPr>
      </p:sp>
      <p:sp>
        <p:nvSpPr>
          <p:cNvPr id="11" name="Text 9"/>
          <p:cNvSpPr/>
          <p:nvPr/>
        </p:nvSpPr>
        <p:spPr>
          <a:xfrm>
            <a:off x="1110139" y="4288274"/>
            <a:ext cx="30824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Топологии "Кольцо" и "Шина"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1110139" y="4617601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Применяются </a:t>
            </a: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специализированных случаях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часто в более старых или специфических промышленных системах, где их простота или особенности передачи данных могут быть преимуществом, несмотря на недостатки в надежности.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881063" y="5500568"/>
            <a:ext cx="88106" cy="88106"/>
          </a:xfrm>
          <a:prstGeom prst="roundRect">
            <a:avLst>
              <a:gd name="adj" fmla="val 518920"/>
            </a:avLst>
          </a:prstGeom>
          <a:solidFill>
            <a:srgbClr val="091231"/>
          </a:solidFill>
          <a:ln/>
        </p:spPr>
      </p:sp>
      <p:sp>
        <p:nvSpPr>
          <p:cNvPr id="14" name="Text 12"/>
          <p:cNvSpPr/>
          <p:nvPr/>
        </p:nvSpPr>
        <p:spPr>
          <a:xfrm>
            <a:off x="1110139" y="5406985"/>
            <a:ext cx="2313623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Гибридные топологии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1110139" y="5736312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Предлагают наилучший баланс между </a:t>
            </a: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масштабируемостью и устойчивостью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Комбинируя преимущества разных топологий, они позволяют создавать сложные и высокопроизводительные сети, способные адаптироваться к изменяющимся требованиям.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881063" y="6619280"/>
            <a:ext cx="88106" cy="88106"/>
          </a:xfrm>
          <a:prstGeom prst="roundRect">
            <a:avLst>
              <a:gd name="adj" fmla="val 518920"/>
            </a:avLst>
          </a:prstGeom>
          <a:solidFill>
            <a:srgbClr val="16FFBB"/>
          </a:solidFill>
          <a:ln/>
        </p:spPr>
      </p:sp>
      <p:sp>
        <p:nvSpPr>
          <p:cNvPr id="17" name="Text 15"/>
          <p:cNvSpPr/>
          <p:nvPr/>
        </p:nvSpPr>
        <p:spPr>
          <a:xfrm>
            <a:off x="1110139" y="6525697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Ключ к успеху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110139" y="6855023"/>
            <a:ext cx="12639199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Практическое понимание топологий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 их работы является ключевым фактором для эффективного проектирования, внедрения и эксплуатации компьютерных сетей. Это позволяет создавать стабильные, безопасные и высокопроизводительные сетевые решения.</a:t>
            </a:r>
            <a:endParaRPr lang="en-US" sz="1350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12873038" y="7686675"/>
            <a:ext cx="1757362" cy="54292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1167</Words>
  <Application>Microsoft Office PowerPoint</Application>
  <PresentationFormat>Произвольный</PresentationFormat>
  <Paragraphs>76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Spline Sans Bold</vt:lpstr>
      <vt:lpstr>Arial</vt:lpstr>
      <vt:lpstr>Calibri</vt:lpstr>
      <vt:lpstr>Barlow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Белевитин Евгений Александрович</cp:lastModifiedBy>
  <cp:revision>3</cp:revision>
  <dcterms:created xsi:type="dcterms:W3CDTF">2026-02-03T09:32:14Z</dcterms:created>
  <dcterms:modified xsi:type="dcterms:W3CDTF">2026-02-03T09:38:34Z</dcterms:modified>
</cp:coreProperties>
</file>